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648" r:id="rId5"/>
    <p:sldId id="649" r:id="rId6"/>
    <p:sldId id="659" r:id="rId7"/>
    <p:sldId id="695" r:id="rId8"/>
    <p:sldId id="677" r:id="rId9"/>
    <p:sldId id="696" r:id="rId10"/>
    <p:sldId id="679" r:id="rId11"/>
    <p:sldId id="680" r:id="rId12"/>
    <p:sldId id="682" r:id="rId13"/>
    <p:sldId id="699" r:id="rId14"/>
    <p:sldId id="681" r:id="rId15"/>
    <p:sldId id="688" r:id="rId16"/>
    <p:sldId id="683" r:id="rId17"/>
    <p:sldId id="693" r:id="rId18"/>
    <p:sldId id="705" r:id="rId19"/>
    <p:sldId id="706" r:id="rId20"/>
    <p:sldId id="703" r:id="rId21"/>
    <p:sldId id="708" r:id="rId22"/>
    <p:sldId id="691" r:id="rId23"/>
    <p:sldId id="709" r:id="rId24"/>
    <p:sldId id="694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0B3"/>
    <a:srgbClr val="0096FF"/>
    <a:srgbClr val="FF91D3"/>
    <a:srgbClr val="73FEFF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7" autoAdjust="0"/>
    <p:restoredTop sz="94374" autoAdjust="0"/>
  </p:normalViewPr>
  <p:slideViewPr>
    <p:cSldViewPr snapToGrid="0" showGuides="1">
      <p:cViewPr>
        <p:scale>
          <a:sx n="100" d="100"/>
          <a:sy n="100" d="100"/>
        </p:scale>
        <p:origin x="486" y="-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C4F7D4-31C8-EA44-93DE-DFE07D87A9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8338A-A53B-EF43-8DC4-A0593BBBE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ACDE-531D-3843-97F8-3EB027CF7C0E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018DE1-A980-CB4E-B16A-24CB52B150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F9BE32-CF10-6042-A424-131D6B3BE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869B0-FFD3-B044-B93B-C80823F1D0B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88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C343-D87B-475A-9866-1249F2FAEF4C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8355-E0CA-426E-89E3-954DB765D4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6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48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03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51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7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63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8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0220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661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6382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2225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9667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844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36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3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41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05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54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92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85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47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4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85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9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egnale, esterni&#10;&#10;Descrizione generata con affidabilità elevata">
            <a:extLst>
              <a:ext uri="{FF2B5EF4-FFF2-40B4-BE49-F238E27FC236}">
                <a16:creationId xmlns:a16="http://schemas.microsoft.com/office/drawing/2014/main" id="{31370654-1190-4538-859A-9F56C259E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4" y="4817321"/>
            <a:ext cx="850194" cy="309533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12932" y="4886262"/>
            <a:ext cx="59212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800" noProof="0" dirty="0">
                <a:latin typeface="+mn-lt"/>
                <a:ea typeface="Times New Roman" charset="0"/>
                <a:cs typeface="Times New Roman" charset="0"/>
              </a:rPr>
              <a:t>Computer Vision</a:t>
            </a:r>
            <a:endParaRPr lang="en-GB" sz="800" noProof="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BE4B46-B68A-AF47-9E86-E587620AE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0172"/>
          <a:stretch/>
        </p:blipFill>
        <p:spPr>
          <a:xfrm>
            <a:off x="8226710" y="4887671"/>
            <a:ext cx="465782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71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424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7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5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45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045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3746-71A6-4403-8525-0113DBC1514A}" type="datetimeFigureOut">
              <a:rPr lang="it-IT" smtClean="0"/>
              <a:t>09/07/2020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3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811492"/>
            <a:ext cx="8477750" cy="2119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Person Detection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from a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Top-View Perspective</a:t>
            </a:r>
            <a:r>
              <a:rPr lang="en-US" sz="4400" b="1" dirty="0">
                <a:latin typeface="Helvetica" panose="020B0604020202020204" pitchFamily="34" charset="0"/>
                <a:ea typeface="Calibri" charset="0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513F4-D9F8-4D0C-AAF0-CD43C958031E}"/>
              </a:ext>
            </a:extLst>
          </p:cNvPr>
          <p:cNvSpPr txBox="1"/>
          <p:nvPr/>
        </p:nvSpPr>
        <p:spPr>
          <a:xfrm>
            <a:off x="535021" y="4115076"/>
            <a:ext cx="2392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Frontoni Emanuele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Mameli Marco</a:t>
            </a:r>
          </a:p>
          <a:p>
            <a:r>
              <a:rPr lang="it-IT" sz="1000" dirty="0" err="1">
                <a:solidFill>
                  <a:srgbClr val="445B68"/>
                </a:solidFill>
                <a:latin typeface="Helvetica" pitchFamily="2" charset="0"/>
              </a:rPr>
              <a:t>Paolanti</a:t>
            </a:r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 Marina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Pazzaglia Giulia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3586DA-97AF-4B60-8117-6913E2FF3B4F}"/>
              </a:ext>
            </a:extLst>
          </p:cNvPr>
          <p:cNvSpPr txBox="1"/>
          <p:nvPr/>
        </p:nvSpPr>
        <p:spPr>
          <a:xfrm>
            <a:off x="6570785" y="4268964"/>
            <a:ext cx="2038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Baldascino Giovanni - 1097405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Squarcella Loisi - 1096539</a:t>
            </a:r>
          </a:p>
        </p:txBody>
      </p:sp>
    </p:spTree>
    <p:extLst>
      <p:ext uri="{BB962C8B-B14F-4D97-AF65-F5344CB8AC3E}">
        <p14:creationId xmlns:p14="http://schemas.microsoft.com/office/powerpoint/2010/main" val="38900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402009-8934-4E81-9694-A84C42164E7E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9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9056B1-3148-47BB-8D5B-86B3874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2" b="12491"/>
          <a:stretch/>
        </p:blipFill>
        <p:spPr>
          <a:xfrm>
            <a:off x="5036778" y="756940"/>
            <a:ext cx="3291594" cy="40480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38A7049-608F-43FA-8E2F-4D9D72713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2475" b="2665"/>
          <a:stretch/>
        </p:blipFill>
        <p:spPr>
          <a:xfrm>
            <a:off x="712802" y="744548"/>
            <a:ext cx="3394421" cy="40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One-stage Detector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756941"/>
            <a:ext cx="8055861" cy="1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(Single-shot Detector) discretizes the output space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bounding boxes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into a set of default boxes over different aspect ratios and scales per feature map location.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SSD the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prediction layer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acting on fused features of different levels. Head module consists of a series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convolutional layers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followed by several classification layers and localization layers.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4A8775-DA61-47E6-901C-12B2973B642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9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404E1FA-9614-4435-92EA-B11E4120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00" y="2446995"/>
            <a:ext cx="6773000" cy="23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C6CC4-6F7F-4A86-ABDA-1BCCC775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82" y="1045540"/>
            <a:ext cx="5944833" cy="201760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C818D-93DB-4A05-8E92-E0AC2FECF4F2}"/>
              </a:ext>
            </a:extLst>
          </p:cNvPr>
          <p:cNvSpPr txBox="1"/>
          <p:nvPr/>
        </p:nvSpPr>
        <p:spPr>
          <a:xfrm>
            <a:off x="916088" y="3351747"/>
            <a:ext cx="731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Each prediction is composed of: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Bounding box with shape offset (∆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cx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cy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h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Confidences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for all object categories or all the classes.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59B78-7A7D-4FE4-A6C4-C3E18B791AAC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10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Labelling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27284" y="1293608"/>
            <a:ext cx="2712027" cy="274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annotation using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LabelImg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LabelImg is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graphical image annotation tool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About 17.000 images divided into: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Training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70%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Testing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Validation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 of training set</a:t>
            </a: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BA8242-E234-44FB-B25D-E69AA37F2D5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2" y="891831"/>
            <a:ext cx="5169654" cy="3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F74D12-57A4-434B-BBD6-4E7E2FBD2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7" b="29464"/>
          <a:stretch/>
        </p:blipFill>
        <p:spPr>
          <a:xfrm>
            <a:off x="2254956" y="2108293"/>
            <a:ext cx="4634088" cy="1119550"/>
          </a:xfrm>
          <a:prstGeom prst="rect">
            <a:avLst/>
          </a:prstGeom>
        </p:spPr>
      </p:pic>
      <p:sp>
        <p:nvSpPr>
          <p:cNvPr id="12" name="Google Shape;380;p30">
            <a:extLst>
              <a:ext uri="{FF2B5EF4-FFF2-40B4-BE49-F238E27FC236}">
                <a16:creationId xmlns:a16="http://schemas.microsoft.com/office/drawing/2014/main" id="{AB80FEFB-D113-4E26-BB10-6805FC9E15EB}"/>
              </a:ext>
            </a:extLst>
          </p:cNvPr>
          <p:cNvSpPr/>
          <p:nvPr/>
        </p:nvSpPr>
        <p:spPr>
          <a:xfrm>
            <a:off x="635117" y="3478761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default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backbone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was based on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VGG16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then replaced with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ResNet50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Furthermore, a subsequent approach was fine tuning starting from a pre-trained model.</a:t>
            </a:r>
          </a:p>
        </p:txBody>
      </p:sp>
    </p:spTree>
    <p:extLst>
      <p:ext uri="{BB962C8B-B14F-4D97-AF65-F5344CB8AC3E}">
        <p14:creationId xmlns:p14="http://schemas.microsoft.com/office/powerpoint/2010/main" val="305324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635117" y="950708"/>
            <a:ext cx="7873766" cy="80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D7B9DB8-DAC3-48A2-A8D6-FC241DD49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33777"/>
              </p:ext>
            </p:extLst>
          </p:nvPr>
        </p:nvGraphicFramePr>
        <p:xfrm>
          <a:off x="739892" y="2206512"/>
          <a:ext cx="4686300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3550720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338203506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3136952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87198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Steps per 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786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06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4774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1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04062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FCF659F-D65F-4469-9498-AD2E8879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37" y="2275145"/>
            <a:ext cx="1731414" cy="6645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24901-F113-4B75-9F18-CCE235EDA7D0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40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</p:spTree>
    <p:extLst>
      <p:ext uri="{BB962C8B-B14F-4D97-AF65-F5344CB8AC3E}">
        <p14:creationId xmlns:p14="http://schemas.microsoft.com/office/powerpoint/2010/main" val="646867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635117" y="950708"/>
            <a:ext cx="7873766" cy="80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3A125-8E1D-4F45-A96D-1B43ADDF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6" y="1954453"/>
            <a:ext cx="4679833" cy="275050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ECB3A6-9023-46C2-A5DD-7ABA910B0195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70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57E1AF-696B-4918-AA09-53CA24765550}"/>
              </a:ext>
            </a:extLst>
          </p:cNvPr>
          <p:cNvSpPr txBox="1"/>
          <p:nvPr/>
        </p:nvSpPr>
        <p:spPr>
          <a:xfrm>
            <a:off x="5864137" y="2588283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Helvetica" pitchFamily="2" charset="0"/>
              </a:rPr>
              <a:t>SSD7</a:t>
            </a:r>
          </a:p>
        </p:txBody>
      </p:sp>
    </p:spTree>
    <p:extLst>
      <p:ext uri="{BB962C8B-B14F-4D97-AF65-F5344CB8AC3E}">
        <p14:creationId xmlns:p14="http://schemas.microsoft.com/office/powerpoint/2010/main" val="184925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E131EE-9ACC-47AC-A617-8A3C83B1BDBC}"/>
              </a:ext>
            </a:extLst>
          </p:cNvPr>
          <p:cNvSpPr txBox="1"/>
          <p:nvPr/>
        </p:nvSpPr>
        <p:spPr>
          <a:xfrm>
            <a:off x="1962416" y="4049728"/>
            <a:ext cx="87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VGG16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7D9E45-6CC7-4A0B-A1C7-300BCA3C19A0}"/>
              </a:ext>
            </a:extLst>
          </p:cNvPr>
          <p:cNvSpPr txBox="1"/>
          <p:nvPr/>
        </p:nvSpPr>
        <p:spPr>
          <a:xfrm>
            <a:off x="6379662" y="4049728"/>
            <a:ext cx="97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ResNet50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F96C19A-2C17-48A9-A7C7-47F2C3B0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333759"/>
            <a:ext cx="4572000" cy="272202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30EB1-2174-4123-AB7F-0B754D074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1399370"/>
            <a:ext cx="4358929" cy="25908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BCD67D-C317-4CAD-85C7-DD5928334453}"/>
              </a:ext>
            </a:extLst>
          </p:cNvPr>
          <p:cNvSpPr txBox="1"/>
          <p:nvPr/>
        </p:nvSpPr>
        <p:spPr>
          <a:xfrm>
            <a:off x="4076312" y="995051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SSD300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2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E131EE-9ACC-47AC-A617-8A3C83B1BDBC}"/>
              </a:ext>
            </a:extLst>
          </p:cNvPr>
          <p:cNvSpPr txBox="1"/>
          <p:nvPr/>
        </p:nvSpPr>
        <p:spPr>
          <a:xfrm>
            <a:off x="1962416" y="4049728"/>
            <a:ext cx="87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VGG16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7D9E45-6CC7-4A0B-A1C7-300BCA3C19A0}"/>
              </a:ext>
            </a:extLst>
          </p:cNvPr>
          <p:cNvSpPr txBox="1"/>
          <p:nvPr/>
        </p:nvSpPr>
        <p:spPr>
          <a:xfrm>
            <a:off x="6379662" y="4049728"/>
            <a:ext cx="97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ResNet50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F96C19A-2C17-48A9-A7C7-47F2C3B0E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666" y="1333759"/>
            <a:ext cx="4453268" cy="272202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30EB1-2174-4123-AB7F-0B754D07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4601" y="1399370"/>
            <a:ext cx="4342326" cy="25908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BCD67D-C317-4CAD-85C7-DD5928334453}"/>
              </a:ext>
            </a:extLst>
          </p:cNvPr>
          <p:cNvSpPr txBox="1"/>
          <p:nvPr/>
        </p:nvSpPr>
        <p:spPr>
          <a:xfrm>
            <a:off x="4076312" y="995051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SSD512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64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Evaluate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285749" y="901645"/>
            <a:ext cx="857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Recall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and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CC4BFB4F-397C-4206-B9D4-E45E4E89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73553"/>
              </p:ext>
            </p:extLst>
          </p:nvPr>
        </p:nvGraphicFramePr>
        <p:xfrm>
          <a:off x="425361" y="1751617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F4F0DA2-B435-4C31-95C1-18CDCDB0D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612576"/>
              </p:ext>
            </p:extLst>
          </p:nvPr>
        </p:nvGraphicFramePr>
        <p:xfrm>
          <a:off x="425361" y="3129335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DC8621F2-D354-4C1B-9D1D-441EA4B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5791201" y="1486420"/>
            <a:ext cx="3067048" cy="294834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705599" y="441733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6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86019" y="409977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OUTLINE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246887" y="865710"/>
            <a:ext cx="4325113" cy="34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Introduction</a:t>
            </a: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State of Art</a:t>
            </a: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Materials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NZ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Methods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56AB14-D7D6-47B2-A14F-7110D33DEBAC}"/>
              </a:ext>
            </a:extLst>
          </p:cNvPr>
          <p:cNvSpPr txBox="1"/>
          <p:nvPr/>
        </p:nvSpPr>
        <p:spPr>
          <a:xfrm>
            <a:off x="548982" y="1757104"/>
            <a:ext cx="32411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GB" sz="1100" b="0" i="0" u="none" strike="noStrike" kern="1200" cap="none" spc="0" normalizeH="0" baseline="0" noProof="1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Person Detection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Feature based Techniques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One-stage Detectors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Single-shot Detectors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E69E4F-C299-4DCE-B17B-6527FB52D293}"/>
              </a:ext>
            </a:extLst>
          </p:cNvPr>
          <p:cNvSpPr txBox="1"/>
          <p:nvPr/>
        </p:nvSpPr>
        <p:spPr>
          <a:xfrm>
            <a:off x="548982" y="3368620"/>
            <a:ext cx="160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Labelling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Training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AD8D1B-A9A8-4613-AF6B-9CF61EABC0C6}"/>
              </a:ext>
            </a:extLst>
          </p:cNvPr>
          <p:cNvSpPr txBox="1"/>
          <p:nvPr/>
        </p:nvSpPr>
        <p:spPr>
          <a:xfrm>
            <a:off x="4572000" y="1018440"/>
            <a:ext cx="457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Results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Discussions</a:t>
            </a:r>
          </a:p>
          <a:p>
            <a:pPr lvl="0" algn="just">
              <a:spcBef>
                <a:spcPts val="1200"/>
              </a:spcBef>
            </a:pPr>
            <a:endParaRPr lang="en-GB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GB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Conclusion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Future Works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06F6D1-4087-40BF-A96E-7333D15DE8D8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7193D9E-DFD6-4768-881C-78D6EA67A179}"/>
              </a:ext>
            </a:extLst>
          </p:cNvPr>
          <p:cNvSpPr txBox="1"/>
          <p:nvPr/>
        </p:nvSpPr>
        <p:spPr>
          <a:xfrm>
            <a:off x="4874095" y="1378991"/>
            <a:ext cx="160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Evaluate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386395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Fine Tuning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705599" y="441733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4441F3-1643-48F3-9203-E1D5C4138B07}"/>
              </a:ext>
            </a:extLst>
          </p:cNvPr>
          <p:cNvSpPr txBox="1"/>
          <p:nvPr/>
        </p:nvSpPr>
        <p:spPr>
          <a:xfrm>
            <a:off x="384035" y="977824"/>
            <a:ext cx="837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B4BA6-BCCD-4835-8D55-EE389DB8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236790" y="1863902"/>
            <a:ext cx="3007064" cy="286199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068EB0-DFE1-4689-8E7E-0AA15E573BDC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11880B-9386-477D-AB4F-48E204581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 b="47539"/>
          <a:stretch/>
        </p:blipFill>
        <p:spPr>
          <a:xfrm>
            <a:off x="900144" y="1816611"/>
            <a:ext cx="3007064" cy="29801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758A93-CCAD-4CB5-A033-044ECEC21F0A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</a:t>
            </a:r>
          </a:p>
        </p:txBody>
      </p:sp>
    </p:spTree>
    <p:extLst>
      <p:ext uri="{BB962C8B-B14F-4D97-AF65-F5344CB8AC3E}">
        <p14:creationId xmlns:p14="http://schemas.microsoft.com/office/powerpoint/2010/main" val="3841065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2471037" y="1894641"/>
            <a:ext cx="4201926" cy="135421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>
              <a:defRPr sz="1800"/>
            </a:pPr>
            <a:r>
              <a:rPr lang="en-GB" sz="44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THANKS FOR WATCHING</a:t>
            </a:r>
            <a:endParaRPr lang="en-GB" sz="4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95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608587" y="1309154"/>
            <a:ext cx="3963414" cy="221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Person Detection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a Top-View Perspective by using most recent object detection frameworks.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aim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is to build an efficient model to detect the people in the scene. The provided scenario is a retail environment.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2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0" name="Immagine 39" descr="Immagine che contiene interni, oggetto, mensola, uomo&#10;&#10;Descrizione generata automaticamente">
            <a:extLst>
              <a:ext uri="{FF2B5EF4-FFF2-40B4-BE49-F238E27FC236}">
                <a16:creationId xmlns:a16="http://schemas.microsoft.com/office/drawing/2014/main" id="{C8ACDD0D-14BC-44DF-B1AD-6C005898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64" y="1050497"/>
            <a:ext cx="3638550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0AFA8-3088-4BA1-9A4A-1F6ACD22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4" y="1128180"/>
            <a:ext cx="4645827" cy="28871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BE4744-14B6-4A40-9F58-8E21BB2CBC6C}"/>
              </a:ext>
            </a:extLst>
          </p:cNvPr>
          <p:cNvSpPr txBox="1"/>
          <p:nvPr/>
        </p:nvSpPr>
        <p:spPr>
          <a:xfrm>
            <a:off x="569417" y="1910030"/>
            <a:ext cx="31270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MAIN 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Definition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Region of Interest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(ROI);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People localization.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3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0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A92B1C-8676-4F33-BDA9-6748A71B8B43}"/>
              </a:ext>
            </a:extLst>
          </p:cNvPr>
          <p:cNvSpPr/>
          <p:nvPr/>
        </p:nvSpPr>
        <p:spPr>
          <a:xfrm>
            <a:off x="963038" y="3132306"/>
            <a:ext cx="885217" cy="651754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4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883940" y="1341443"/>
            <a:ext cx="3631865" cy="24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based Techniques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operate on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features extracted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overhead view videos and images. 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extracted features contain shape, color, texture, etc.… The images are often divided into samples for training and testing.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B23C1-F75C-4DA0-BDCA-6E36DE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94" y="736809"/>
            <a:ext cx="2942693" cy="366988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5965CC-1954-4B83-903B-B1A1BA7AE5C3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1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1107033"/>
            <a:ext cx="3516923" cy="292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One-stage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(YOLO, </a:t>
            </a:r>
            <a:r>
              <a:rPr lang="en-US" sz="1600" b="1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etc..) treat object detection as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simple regression problem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733961"/>
            <a:ext cx="4275169" cy="3675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402009-8934-4E81-9694-A84C42164E7E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7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7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71E7FE-B825-40DE-8E38-0571C806667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8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2AD8A6-5386-43A7-BF53-FF350F1D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64" y="756940"/>
            <a:ext cx="5258369" cy="39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0;p30">
            <a:extLst>
              <a:ext uri="{FF2B5EF4-FFF2-40B4-BE49-F238E27FC236}">
                <a16:creationId xmlns:a16="http://schemas.microsoft.com/office/drawing/2014/main" id="{61787213-B309-4B1D-89F2-2B9AB93166C0}"/>
              </a:ext>
            </a:extLst>
          </p:cNvPr>
          <p:cNvSpPr/>
          <p:nvPr/>
        </p:nvSpPr>
        <p:spPr>
          <a:xfrm>
            <a:off x="2923085" y="4397503"/>
            <a:ext cx="3297824" cy="81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extraction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665203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1CAF5201C82C43AA4DBD7D4A985E69" ma:contentTypeVersion="2" ma:contentTypeDescription="Creare un nuovo documento." ma:contentTypeScope="" ma:versionID="a29f4be9a99e4099f9ae92267c469557">
  <xsd:schema xmlns:xsd="http://www.w3.org/2001/XMLSchema" xmlns:xs="http://www.w3.org/2001/XMLSchema" xmlns:p="http://schemas.microsoft.com/office/2006/metadata/properties" xmlns:ns2="ff5a5868-af0a-410c-839e-8d12f9bbae36" targetNamespace="http://schemas.microsoft.com/office/2006/metadata/properties" ma:root="true" ma:fieldsID="32df90eafaedd9cd4569db33b34c4443" ns2:_="">
    <xsd:import namespace="ff5a5868-af0a-410c-839e-8d12f9bbae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a5868-af0a-410c-839e-8d12f9bbae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C8B841-872E-4800-BFB9-FEDB56C0BE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C85B11-074C-4281-9838-20DFB7B07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a5868-af0a-410c-839e-8d12f9bba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62A5FF-E67E-44E3-9BA9-F8E0EBF9720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24046</TotalTime>
  <Words>748</Words>
  <Application>Microsoft Office PowerPoint</Application>
  <PresentationFormat>Presentazione su schermo (16:9)</PresentationFormat>
  <Paragraphs>181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Windows</dc:creator>
  <cp:keywords/>
  <dc:description/>
  <cp:lastModifiedBy>Loisi Squarcella</cp:lastModifiedBy>
  <cp:revision>527</cp:revision>
  <dcterms:created xsi:type="dcterms:W3CDTF">2017-10-21T12:12:37Z</dcterms:created>
  <dcterms:modified xsi:type="dcterms:W3CDTF">2020-07-09T17:10:03Z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0x010100B21CAF5201C82C43AA4DBD7D4A985E69</vt:lpwstr>
  </property>
</Properties>
</file>